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147483531" r:id="rId3"/>
    <p:sldId id="1278" r:id="rId4"/>
    <p:sldId id="1236" r:id="rId5"/>
    <p:sldId id="2147483533" r:id="rId6"/>
    <p:sldId id="1262" r:id="rId7"/>
    <p:sldId id="1277" r:id="rId8"/>
    <p:sldId id="1269" r:id="rId9"/>
    <p:sldId id="1270" r:id="rId10"/>
    <p:sldId id="1271" r:id="rId11"/>
    <p:sldId id="1265" r:id="rId1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81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65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29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4998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>
            <a:off x="867508" y="3284538"/>
            <a:ext cx="7307874" cy="0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350" dirty="0"/>
          </a:p>
        </p:txBody>
      </p:sp>
      <p:sp>
        <p:nvSpPr>
          <p:cNvPr id="13" name="タイトル 12"/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67508" y="2779152"/>
            <a:ext cx="7307874" cy="49006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2400" b="1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07220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16" y="42946"/>
            <a:ext cx="7069329" cy="490066"/>
          </a:xfrm>
          <a:prstGeom prst="rect">
            <a:avLst/>
          </a:prstGeom>
        </p:spPr>
        <p:txBody>
          <a:bodyPr/>
          <a:lstStyle>
            <a:lvl1pPr>
              <a:defRPr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480970" y="6501140"/>
            <a:ext cx="564060" cy="26161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C1A346-261B-4B38-8662-D45934806A42}" type="slidenum">
              <a:rPr lang="ja-JP" altLang="en-US" sz="105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pPr marL="0" marR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ja-JP" altLang="en-US" sz="105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978FE0-6DEB-FE06-E257-8741724D1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2" name="Line 22"/>
          <p:cNvSpPr>
            <a:spLocks noChangeShapeType="1"/>
          </p:cNvSpPr>
          <p:nvPr userDrawn="1"/>
        </p:nvSpPr>
        <p:spPr bwMode="auto">
          <a:xfrm>
            <a:off x="3" y="474980"/>
            <a:ext cx="9143999" cy="0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4710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35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4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9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4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6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13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33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35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B600B-71E5-4A21-A737-F05C1F662064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9558-170B-4CB7-A6AF-5DB442730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19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8229600" cy="53285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Text Box 25">
            <a:extLst>
              <a:ext uri="{FF2B5EF4-FFF2-40B4-BE49-F238E27FC236}">
                <a16:creationId xmlns:a16="http://schemas.microsoft.com/office/drawing/2014/main" id="{2BD5535B-F5E0-FCAD-5EC0-65CCC3B41F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0894" y="6629051"/>
            <a:ext cx="1208524" cy="131774"/>
          </a:xfrm>
          <a:prstGeom prst="rect">
            <a:avLst/>
          </a:prstGeom>
          <a:noFill/>
          <a:ln w="19050" algn="ctr">
            <a:solidFill>
              <a:schemeClr val="bg1"/>
            </a:solidFill>
            <a:miter lim="800000"/>
            <a:headEnd/>
            <a:tailEnd type="none" w="sm" len="sm"/>
          </a:ln>
          <a:effectLst/>
        </p:spPr>
        <p:txBody>
          <a:bodyPr wrap="square" lIns="13500" tIns="8100" rIns="13500" bIns="8100"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750" b="1" dirty="0">
                <a:solidFill>
                  <a:schemeClr val="bg1"/>
                </a:solidFill>
                <a:latin typeface="+mn-lt"/>
                <a:ea typeface="ｺﾞｼｯｸ" pitchFamily="49" charset="-128"/>
              </a:rPr>
              <a:t>CONFIDENTIAL</a:t>
            </a:r>
            <a:endParaRPr lang="en-US" altLang="ja-JP" sz="675" b="1" dirty="0">
              <a:solidFill>
                <a:schemeClr val="bg1"/>
              </a:solidFill>
              <a:latin typeface="+mn-lt"/>
              <a:ea typeface="ｺﾞｼｯｸ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731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685800" rtl="0" eaLnBrk="1" latinLnBrk="0" hangingPunct="1">
        <a:spcBef>
          <a:spcPct val="0"/>
        </a:spcBef>
        <a:buNone/>
        <a:defRPr kumimoji="1" sz="1800" kern="1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Yu Gothic UI" panose="020B0500000000000000" pitchFamily="50" charset="-128"/>
          <a:ea typeface="Yu Gothic UI" panose="020B0500000000000000" pitchFamily="50" charset="-128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Yu Gothic UI" panose="020B0500000000000000" pitchFamily="50" charset="-128"/>
          <a:ea typeface="Yu Gothic UI" panose="020B0500000000000000" pitchFamily="50" charset="-128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350" kern="1200">
          <a:solidFill>
            <a:schemeClr val="tx1"/>
          </a:solidFill>
          <a:latin typeface="Yu Gothic UI" panose="020B0500000000000000" pitchFamily="50" charset="-128"/>
          <a:ea typeface="Yu Gothic UI" panose="020B0500000000000000" pitchFamily="50" charset="-128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200" kern="1200">
          <a:solidFill>
            <a:schemeClr val="tx1"/>
          </a:solidFill>
          <a:latin typeface="Yu Gothic UI" panose="020B0500000000000000" pitchFamily="50" charset="-128"/>
          <a:ea typeface="Yu Gothic UI" panose="020B0500000000000000" pitchFamily="50" charset="-128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200" kern="1200">
          <a:solidFill>
            <a:schemeClr val="tx1"/>
          </a:solidFill>
          <a:latin typeface="Yu Gothic UI" panose="020B0500000000000000" pitchFamily="50" charset="-128"/>
          <a:ea typeface="Yu Gothic UI" panose="020B0500000000000000" pitchFamily="50" charset="-128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字幕 1">
            <a:extLst>
              <a:ext uri="{FF2B5EF4-FFF2-40B4-BE49-F238E27FC236}">
                <a16:creationId xmlns:a16="http://schemas.microsoft.com/office/drawing/2014/main" id="{3C4B217C-7941-1DF4-2F2C-8BC75AC86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49980"/>
            <a:ext cx="6400800" cy="382089"/>
          </a:xfrm>
        </p:spPr>
        <p:txBody>
          <a:bodyPr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D6DC39C-5300-B473-18FF-65971ED8E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男鹿市森林カーボンクレジット推進事業業務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字幕 1">
            <a:extLst>
              <a:ext uri="{FF2B5EF4-FFF2-40B4-BE49-F238E27FC236}">
                <a16:creationId xmlns:a16="http://schemas.microsoft.com/office/drawing/2014/main" id="{2C7E6183-F5CF-5AAA-7A37-884285F1FF5D}"/>
              </a:ext>
            </a:extLst>
          </p:cNvPr>
          <p:cNvSpPr txBox="1">
            <a:spLocks/>
          </p:cNvSpPr>
          <p:nvPr/>
        </p:nvSpPr>
        <p:spPr>
          <a:xfrm>
            <a:off x="1371600" y="5284023"/>
            <a:ext cx="6400800" cy="38208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350" kern="1200">
                <a:solidFill>
                  <a:schemeClr val="tx1">
                    <a:tint val="7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提出者　</a:t>
            </a:r>
            <a:r>
              <a:rPr kumimoji="1" lang="ja-JP" alt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〇〇〇</a:t>
            </a:r>
            <a:endParaRPr kumimoji="1" lang="ja-JP" alt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56937" y="597877"/>
            <a:ext cx="1090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様式５－１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1643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43560-A0D6-3B28-59F3-808937C39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CD5E15AD-12C0-96D4-20F7-F272053EF42A}"/>
              </a:ext>
            </a:extLst>
          </p:cNvPr>
          <p:cNvSpPr txBox="1">
            <a:spLocks/>
          </p:cNvSpPr>
          <p:nvPr/>
        </p:nvSpPr>
        <p:spPr>
          <a:xfrm>
            <a:off x="197516" y="112618"/>
            <a:ext cx="7069329" cy="49006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1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８．その他の提案</a:t>
            </a:r>
          </a:p>
        </p:txBody>
      </p:sp>
      <p:sp>
        <p:nvSpPr>
          <p:cNvPr id="2" name="コンテンツ プレースホルダー 3">
            <a:extLst>
              <a:ext uri="{FF2B5EF4-FFF2-40B4-BE49-F238E27FC236}">
                <a16:creationId xmlns:a16="http://schemas.microsoft.com/office/drawing/2014/main" id="{65401BAD-0B47-CCCB-B965-695A8E5DE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111787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AA1534-77BE-C6D4-333E-1C66095F8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2684"/>
            <a:ext cx="8229600" cy="6149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600" b="1" dirty="0"/>
              <a:t>１．要旨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２．</a:t>
            </a:r>
            <a:r>
              <a:rPr lang="ja-JP" altLang="en-US" sz="1600" b="1" dirty="0">
                <a:solidFill>
                  <a:srgbClr val="000000"/>
                </a:solidFill>
              </a:rPr>
              <a:t>実施工程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３．実施体制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３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３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0" indent="0">
              <a:buNone/>
            </a:pPr>
            <a:r>
              <a:rPr lang="ja-JP" altLang="en-US" sz="1600" b="1" dirty="0"/>
              <a:t>４．販売方針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４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４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５．収支計画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５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５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６．取組実績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６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６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７．業務役割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７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７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ja-JP" altLang="ja-JP" sz="1600" b="1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600" b="1" dirty="0"/>
              <a:t>８</a:t>
            </a:r>
            <a:r>
              <a:rPr lang="ja-JP" altLang="en-US" sz="1600" b="1" dirty="0" smtClean="0"/>
              <a:t>．</a:t>
            </a:r>
            <a:r>
              <a:rPr lang="ja-JP" altLang="en-US" sz="1600" b="1" dirty="0"/>
              <a:t>その他の提案</a:t>
            </a:r>
            <a:endParaRPr lang="en-US" altLang="ja-JP" sz="1600" b="1" dirty="0"/>
          </a:p>
          <a:p>
            <a:pPr marL="300038" lvl="1" indent="0">
              <a:buNone/>
            </a:pPr>
            <a:r>
              <a:rPr lang="ja-JP" altLang="en-US" sz="1400" dirty="0" smtClean="0">
                <a:solidFill>
                  <a:srgbClr val="000000"/>
                </a:solidFill>
                <a:cs typeface="HG丸ｺﾞｼｯｸM-PRO" panose="020F0600000000000000" pitchFamily="50" charset="-128"/>
              </a:rPr>
              <a:t>８</a:t>
            </a:r>
            <a:r>
              <a:rPr lang="en-US" altLang="ja-JP" sz="1400" dirty="0" smtClean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１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</a:p>
          <a:p>
            <a:pPr marL="300038" lvl="1" indent="0">
              <a:buNone/>
            </a:pPr>
            <a:r>
              <a:rPr lang="ja-JP" altLang="en-US" sz="1400" dirty="0" smtClean="0">
                <a:solidFill>
                  <a:srgbClr val="000000"/>
                </a:solidFill>
                <a:cs typeface="HG丸ｺﾞｼｯｸM-PRO" panose="020F0600000000000000" pitchFamily="50" charset="-128"/>
              </a:rPr>
              <a:t>８</a:t>
            </a:r>
            <a:r>
              <a:rPr lang="en-US" altLang="ja-JP" sz="1400" dirty="0" smtClean="0">
                <a:solidFill>
                  <a:srgbClr val="000000"/>
                </a:solidFill>
                <a:cs typeface="HG丸ｺﾞｼｯｸM-PRO" panose="020F0600000000000000" pitchFamily="50" charset="-128"/>
              </a:rPr>
              <a:t>.</a:t>
            </a:r>
            <a:r>
              <a:rPr lang="ja-JP" altLang="en-US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２　</a:t>
            </a:r>
            <a:r>
              <a:rPr lang="en-US" altLang="ja-JP" sz="1400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XXXX</a:t>
            </a:r>
            <a:endParaRPr lang="ja-JP" altLang="ja-JP" sz="1600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300038" lvl="1" indent="0">
              <a:buNone/>
            </a:pPr>
            <a:endParaRPr lang="ja-JP" altLang="ja-JP" sz="1600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300038" lvl="1" indent="0">
              <a:buNone/>
            </a:pPr>
            <a:endParaRPr lang="ja-JP" altLang="ja-JP" sz="1600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0" indent="0" algn="r">
              <a:buNone/>
            </a:pPr>
            <a:endParaRPr lang="ja-JP" altLang="en-US" sz="1600" dirty="0"/>
          </a:p>
          <a:p>
            <a:pPr marL="0" indent="0">
              <a:buNone/>
            </a:pPr>
            <a:endParaRPr lang="ja-JP" altLang="en-US" sz="1600" dirty="0"/>
          </a:p>
          <a:p>
            <a:pPr marL="0" indent="0">
              <a:buNone/>
            </a:pPr>
            <a:endParaRPr lang="ja-JP" altLang="ja-JP" sz="1600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300038" lvl="1" indent="0">
              <a:buNone/>
            </a:pPr>
            <a:endParaRPr lang="ja-JP" altLang="ja-JP" sz="1600" dirty="0">
              <a:solidFill>
                <a:srgbClr val="000000"/>
              </a:solidFill>
              <a:cs typeface="ＭＳ 明朝" panose="02020609040205080304" pitchFamily="17" charset="-128"/>
            </a:endParaRPr>
          </a:p>
          <a:p>
            <a:pPr marL="0" indent="0">
              <a:buNone/>
            </a:pPr>
            <a:endParaRPr kumimoji="1" lang="ja-JP" altLang="en-US" sz="16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57A245D-6AD6-D884-DE15-3349441C4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16" y="112618"/>
            <a:ext cx="7069329" cy="490066"/>
          </a:xfrm>
        </p:spPr>
        <p:txBody>
          <a:bodyPr/>
          <a:lstStyle/>
          <a:p>
            <a:r>
              <a:rPr lang="ja-JP" altLang="en-US" dirty="0"/>
              <a:t>目次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090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タイトル 1">
            <a:extLst>
              <a:ext uri="{FF2B5EF4-FFF2-40B4-BE49-F238E27FC236}">
                <a16:creationId xmlns:a16="http://schemas.microsoft.com/office/drawing/2014/main" id="{7B249132-E89A-D66B-2F45-F0371247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16" y="112618"/>
            <a:ext cx="7069329" cy="490066"/>
          </a:xfrm>
        </p:spPr>
        <p:txBody>
          <a:bodyPr/>
          <a:lstStyle/>
          <a:p>
            <a:r>
              <a:rPr lang="ja-JP" altLang="en-US" dirty="0"/>
              <a:t>１．</a:t>
            </a:r>
            <a:r>
              <a:rPr lang="ja-JP" altLang="en-US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要旨</a:t>
            </a:r>
            <a:endParaRPr kumimoji="1" lang="ja-JP" altLang="en-US" dirty="0"/>
          </a:p>
        </p:txBody>
      </p:sp>
      <p:sp>
        <p:nvSpPr>
          <p:cNvPr id="2" name="コンテンツ プレースホルダー 3">
            <a:extLst>
              <a:ext uri="{FF2B5EF4-FFF2-40B4-BE49-F238E27FC236}">
                <a16:creationId xmlns:a16="http://schemas.microsoft.com/office/drawing/2014/main" id="{5F64DF3D-F5ED-F5E4-6483-2FE3D5F9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2202200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F912-D0A5-1D17-787D-E100176CA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タイトル 1">
            <a:extLst>
              <a:ext uri="{FF2B5EF4-FFF2-40B4-BE49-F238E27FC236}">
                <a16:creationId xmlns:a16="http://schemas.microsoft.com/office/drawing/2014/main" id="{24BEACAF-FABE-60CB-98F4-1AEB678BB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16" y="112618"/>
            <a:ext cx="7069329" cy="490066"/>
          </a:xfrm>
        </p:spPr>
        <p:txBody>
          <a:bodyPr/>
          <a:lstStyle/>
          <a:p>
            <a:r>
              <a:rPr lang="ja-JP" altLang="en-US" dirty="0"/>
              <a:t>２．</a:t>
            </a:r>
            <a:r>
              <a:rPr lang="ja-JP" altLang="en-US" dirty="0">
                <a:solidFill>
                  <a:srgbClr val="000000"/>
                </a:solidFill>
                <a:cs typeface="HG丸ｺﾞｼｯｸM-PRO" panose="020F0600000000000000" pitchFamily="50" charset="-128"/>
              </a:rPr>
              <a:t>実施工程</a:t>
            </a:r>
            <a:endParaRPr kumimoji="1" lang="ja-JP" altLang="en-US" dirty="0"/>
          </a:p>
        </p:txBody>
      </p:sp>
      <p:sp>
        <p:nvSpPr>
          <p:cNvPr id="2" name="コンテンツ プレースホルダー 3">
            <a:extLst>
              <a:ext uri="{FF2B5EF4-FFF2-40B4-BE49-F238E27FC236}">
                <a16:creationId xmlns:a16="http://schemas.microsoft.com/office/drawing/2014/main" id="{E2634878-7F10-74A2-653F-75C35F5EA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354222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F917BD50-725D-8943-FF03-56F267F32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84E54B-54B5-7C51-B3E3-3BA1A154E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16" y="112618"/>
            <a:ext cx="7069329" cy="490066"/>
          </a:xfrm>
        </p:spPr>
        <p:txBody>
          <a:bodyPr/>
          <a:lstStyle/>
          <a:p>
            <a:r>
              <a:rPr lang="ja-JP" altLang="en-US" dirty="0"/>
              <a:t>３．実施体制</a:t>
            </a: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0094C4-104B-852F-DE3B-0838B630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3463668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FFC81-763D-3B02-EF43-AB5E79FAF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80E24D-7A27-8F23-F414-ACB75EBC1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16" y="112618"/>
            <a:ext cx="7069329" cy="490066"/>
          </a:xfrm>
        </p:spPr>
        <p:txBody>
          <a:bodyPr/>
          <a:lstStyle/>
          <a:p>
            <a:r>
              <a:rPr lang="ja-JP" altLang="en-US" dirty="0"/>
              <a:t>４．販売方法</a:t>
            </a:r>
            <a:endParaRPr kumimoji="1" lang="ja-JP" altLang="en-US" dirty="0"/>
          </a:p>
        </p:txBody>
      </p:sp>
      <p:sp>
        <p:nvSpPr>
          <p:cNvPr id="3" name="コンテンツ プレースホルダー 3">
            <a:extLst>
              <a:ext uri="{FF2B5EF4-FFF2-40B4-BE49-F238E27FC236}">
                <a16:creationId xmlns:a16="http://schemas.microsoft.com/office/drawing/2014/main" id="{01279444-0F37-BFB8-E061-877773CC6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210996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>
            <a:extLst>
              <a:ext uri="{FF2B5EF4-FFF2-40B4-BE49-F238E27FC236}">
                <a16:creationId xmlns:a16="http://schemas.microsoft.com/office/drawing/2014/main" id="{54C1855F-987B-54E9-7C3A-C0D1F2C86947}"/>
              </a:ext>
            </a:extLst>
          </p:cNvPr>
          <p:cNvSpPr txBox="1">
            <a:spLocks/>
          </p:cNvSpPr>
          <p:nvPr/>
        </p:nvSpPr>
        <p:spPr>
          <a:xfrm>
            <a:off x="197516" y="112618"/>
            <a:ext cx="7069329" cy="49006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1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５．収支計画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E213B6-185F-1E6F-A92B-4272270CA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3987475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">
            <a:extLst>
              <a:ext uri="{FF2B5EF4-FFF2-40B4-BE49-F238E27FC236}">
                <a16:creationId xmlns:a16="http://schemas.microsoft.com/office/drawing/2014/main" id="{05C7C166-198E-7461-4139-5C59416EDF89}"/>
              </a:ext>
            </a:extLst>
          </p:cNvPr>
          <p:cNvSpPr txBox="1">
            <a:spLocks/>
          </p:cNvSpPr>
          <p:nvPr/>
        </p:nvSpPr>
        <p:spPr>
          <a:xfrm>
            <a:off x="197516" y="112618"/>
            <a:ext cx="7069329" cy="49006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1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６．実績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32282F83-A6EB-29D3-E185-E707468E90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7125" y="1090597"/>
          <a:ext cx="832975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138">
                  <a:extLst>
                    <a:ext uri="{9D8B030D-6E8A-4147-A177-3AD203B41FA5}">
                      <a16:colId xmlns:a16="http://schemas.microsoft.com/office/drawing/2014/main" val="2115430391"/>
                    </a:ext>
                  </a:extLst>
                </a:gridCol>
                <a:gridCol w="1227909">
                  <a:extLst>
                    <a:ext uri="{9D8B030D-6E8A-4147-A177-3AD203B41FA5}">
                      <a16:colId xmlns:a16="http://schemas.microsoft.com/office/drawing/2014/main" val="2533218907"/>
                    </a:ext>
                  </a:extLst>
                </a:gridCol>
                <a:gridCol w="1445623">
                  <a:extLst>
                    <a:ext uri="{9D8B030D-6E8A-4147-A177-3AD203B41FA5}">
                      <a16:colId xmlns:a16="http://schemas.microsoft.com/office/drawing/2014/main" val="2992718005"/>
                    </a:ext>
                  </a:extLst>
                </a:gridCol>
                <a:gridCol w="1454331">
                  <a:extLst>
                    <a:ext uri="{9D8B030D-6E8A-4147-A177-3AD203B41FA5}">
                      <a16:colId xmlns:a16="http://schemas.microsoft.com/office/drawing/2014/main" val="993580125"/>
                    </a:ext>
                  </a:extLst>
                </a:gridCol>
                <a:gridCol w="1471749">
                  <a:extLst>
                    <a:ext uri="{9D8B030D-6E8A-4147-A177-3AD203B41FA5}">
                      <a16:colId xmlns:a16="http://schemas.microsoft.com/office/drawing/2014/main" val="3200903321"/>
                    </a:ext>
                  </a:extLst>
                </a:gridCol>
              </a:tblGrid>
              <a:tr h="6570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自治体名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登録面積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ha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取組開始年度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経営計画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の種類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（属地／属人）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374757"/>
                  </a:ext>
                </a:extLst>
              </a:tr>
              <a:tr h="273784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990530"/>
                  </a:ext>
                </a:extLst>
              </a:tr>
              <a:tr h="273784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373786"/>
                  </a:ext>
                </a:extLst>
              </a:tr>
              <a:tr h="273784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0920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F0BCF81-BB1B-55FD-BE83-79AF8319444A}"/>
              </a:ext>
            </a:extLst>
          </p:cNvPr>
          <p:cNvSpPr txBox="1"/>
          <p:nvPr/>
        </p:nvSpPr>
        <p:spPr>
          <a:xfrm>
            <a:off x="407125" y="2783461"/>
            <a:ext cx="750678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取組開始年度は連携協定締結年度、もしくは業務委託契約締結年度を記載</a:t>
            </a:r>
          </a:p>
        </p:txBody>
      </p:sp>
      <p:graphicFrame>
        <p:nvGraphicFramePr>
          <p:cNvPr id="16" name="コンテンツ プレースホルダー 5">
            <a:extLst>
              <a:ext uri="{FF2B5EF4-FFF2-40B4-BE49-F238E27FC236}">
                <a16:creationId xmlns:a16="http://schemas.microsoft.com/office/drawing/2014/main" id="{3BF6BCF9-526B-8BB4-34C7-1AC88066A514}"/>
              </a:ext>
            </a:extLst>
          </p:cNvPr>
          <p:cNvGraphicFramePr>
            <a:graphicFrameLocks/>
          </p:cNvGraphicFramePr>
          <p:nvPr/>
        </p:nvGraphicFramePr>
        <p:xfrm>
          <a:off x="407125" y="3692822"/>
          <a:ext cx="2730138" cy="857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138">
                  <a:extLst>
                    <a:ext uri="{9D8B030D-6E8A-4147-A177-3AD203B41FA5}">
                      <a16:colId xmlns:a16="http://schemas.microsoft.com/office/drawing/2014/main" val="2115430391"/>
                    </a:ext>
                  </a:extLst>
                </a:gridCol>
              </a:tblGrid>
              <a:tr h="3483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販売平均単価（円）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374757"/>
                  </a:ext>
                </a:extLst>
              </a:tr>
              <a:tr h="508967"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990530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AB3D94-EEFD-EE5D-D3BE-DD3DDB4DE646}"/>
              </a:ext>
            </a:extLst>
          </p:cNvPr>
          <p:cNvSpPr txBox="1"/>
          <p:nvPr/>
        </p:nvSpPr>
        <p:spPr>
          <a:xfrm>
            <a:off x="197516" y="677363"/>
            <a:ext cx="4580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J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ークレジット取り組み実績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FD32B3B-184A-A934-C8AD-D10C56094A61}"/>
              </a:ext>
            </a:extLst>
          </p:cNvPr>
          <p:cNvSpPr txBox="1"/>
          <p:nvPr/>
        </p:nvSpPr>
        <p:spPr>
          <a:xfrm>
            <a:off x="197516" y="3259723"/>
            <a:ext cx="4580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J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ークレジット販売単価実績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D717FC4-6EC9-BF63-8091-E12B9BEA8A66}"/>
              </a:ext>
            </a:extLst>
          </p:cNvPr>
          <p:cNvSpPr txBox="1"/>
          <p:nvPr/>
        </p:nvSpPr>
        <p:spPr>
          <a:xfrm>
            <a:off x="407124" y="4644688"/>
            <a:ext cx="832975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貴社が取り組みを進めている自治体が発行した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J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ークレジットについて、直近１年の平均販売単価を記載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例）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・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A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自治体：販売単価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×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クレジット量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=400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・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A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自治体：販売単価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×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クレジット量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=5,000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・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B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自治体：販売単価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6,000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×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クレジット量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=6,000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⇒（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万円＋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万円＋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6,000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万円）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÷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1,000t-CO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 ＋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10,000t-CO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 ＋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10,000t-CO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₂ ）＝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5,429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販売平均単価：</a:t>
            </a:r>
            <a:r>
              <a:rPr kumimoji="1" lang="en-US" altLang="ja-JP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5,429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36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0CBB8F9E-EEA6-AE74-54BB-87B7B13532FE}"/>
              </a:ext>
            </a:extLst>
          </p:cNvPr>
          <p:cNvSpPr txBox="1">
            <a:spLocks/>
          </p:cNvSpPr>
          <p:nvPr/>
        </p:nvSpPr>
        <p:spPr>
          <a:xfrm>
            <a:off x="197516" y="112618"/>
            <a:ext cx="7069329" cy="49006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1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７．業務役割</a:t>
            </a:r>
          </a:p>
        </p:txBody>
      </p:sp>
      <p:sp>
        <p:nvSpPr>
          <p:cNvPr id="5" name="コンテンツ プレースホルダー 3">
            <a:extLst>
              <a:ext uri="{FF2B5EF4-FFF2-40B4-BE49-F238E27FC236}">
                <a16:creationId xmlns:a16="http://schemas.microsoft.com/office/drawing/2014/main" id="{D2AC19B4-8066-8099-F532-C3C6DDD34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328592"/>
          </a:xfrm>
        </p:spPr>
        <p:txBody>
          <a:bodyPr>
            <a:normAutofit/>
          </a:bodyPr>
          <a:lstStyle/>
          <a:p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1155411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BPLスライド">
  <a:themeElements>
    <a:clrScheme name="SBPL">
      <a:dk1>
        <a:sysClr val="windowText" lastClr="000000"/>
      </a:dk1>
      <a:lt1>
        <a:srgbClr val="FFFFFF"/>
      </a:lt1>
      <a:dk2>
        <a:srgbClr val="7F7F7F"/>
      </a:dk2>
      <a:lt2>
        <a:srgbClr val="D9D9D9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Yu Gothic UI"/>
        <a:ea typeface="Yu Gothic UI"/>
        <a:cs typeface=""/>
      </a:majorFont>
      <a:minorFont>
        <a:latin typeface="Yu Gothic U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>
            <a:alpha val="66000"/>
          </a:srgbClr>
        </a:solidFill>
        <a:ln>
          <a:noFill/>
        </a:ln>
      </a:spPr>
      <a:bodyPr rtlCol="0" anchor="ctr"/>
      <a:lstStyle>
        <a:defPPr algn="ctr">
          <a:defRPr kumimoji="1" sz="2400" b="1" dirty="0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4445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BPLスライド" id="{4B48671B-0577-48C0-8AF5-00262EC91BA6}" vid="{4ACA1925-57CD-4170-BB29-0616C5DF31D9}"/>
    </a:ext>
  </a:extLst>
</a:theme>
</file>

<file path=ppt/theme/themeOverride1.xml><?xml version="1.0" encoding="utf-8"?>
<a:themeOverride xmlns:a="http://schemas.openxmlformats.org/drawingml/2006/main">
  <a:clrScheme name="SBPL">
    <a:dk1>
      <a:sysClr val="windowText" lastClr="000000"/>
    </a:dk1>
    <a:lt1>
      <a:srgbClr val="FFFFFF"/>
    </a:lt1>
    <a:dk2>
      <a:srgbClr val="7F7F7F"/>
    </a:dk2>
    <a:lt2>
      <a:srgbClr val="D9D9D9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画面に合わせる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24" baseType="lpstr">
      <vt:lpstr>HGP創英角ｺﾞｼｯｸUB</vt:lpstr>
      <vt:lpstr>HG丸ｺﾞｼｯｸM-PRO</vt:lpstr>
      <vt:lpstr>Meiryo UI</vt:lpstr>
      <vt:lpstr>ＭＳ 明朝</vt:lpstr>
      <vt:lpstr>Yu Gothic UI</vt:lpstr>
      <vt:lpstr>ｺﾞｼｯｸ</vt:lpstr>
      <vt:lpstr>游ゴシック</vt:lpstr>
      <vt:lpstr>游ゴシック Light</vt:lpstr>
      <vt:lpstr>Arial</vt:lpstr>
      <vt:lpstr>Calibri</vt:lpstr>
      <vt:lpstr>Calibri Light</vt:lpstr>
      <vt:lpstr>Tahoma</vt:lpstr>
      <vt:lpstr>Office テーマ</vt:lpstr>
      <vt:lpstr>SBPLスライド</vt:lpstr>
      <vt:lpstr>男鹿市森林カーボンクレジット推進事業業務</vt:lpstr>
      <vt:lpstr>目次</vt:lpstr>
      <vt:lpstr>１．要旨</vt:lpstr>
      <vt:lpstr>２．実施工程</vt:lpstr>
      <vt:lpstr>３．実施体制</vt:lpstr>
      <vt:lpstr>４．販売方法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2026-05-18T05:46:39Z</dcterms:modified>
</cp:coreProperties>
</file>